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3" r:id="rId4"/>
    <p:sldId id="264" r:id="rId5"/>
    <p:sldId id="265" r:id="rId6"/>
    <p:sldId id="268" r:id="rId7"/>
    <p:sldId id="270" r:id="rId8"/>
    <p:sldId id="271" r:id="rId9"/>
    <p:sldId id="272" r:id="rId10"/>
    <p:sldId id="276" r:id="rId11"/>
    <p:sldId id="281" r:id="rId12"/>
    <p:sldId id="297" r:id="rId13"/>
    <p:sldId id="288" r:id="rId14"/>
    <p:sldId id="289" r:id="rId15"/>
    <p:sldId id="313" r:id="rId16"/>
    <p:sldId id="314" r:id="rId17"/>
    <p:sldId id="317" r:id="rId18"/>
    <p:sldId id="319" r:id="rId19"/>
    <p:sldId id="323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Raftery" initials="PR" lastIdx="32" clrIdx="0">
    <p:extLst/>
  </p:cmAuthor>
  <p:cmAuthor id="2" name="Stefano Schiavon" initials="" lastIdx="7" clrIdx="1"/>
  <p:cmAuthor id="3" name="Stefano Schiavon" initials="S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17"/>
    <a:srgbClr val="FFE419"/>
    <a:srgbClr val="EBD319"/>
    <a:srgbClr val="EBD60A"/>
    <a:srgbClr val="ED0000"/>
    <a:srgbClr val="0000F0"/>
    <a:srgbClr val="F3DD0C"/>
    <a:srgbClr val="A4D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7" autoAdjust="0"/>
    <p:restoredTop sz="58635" autoAdjust="0"/>
  </p:normalViewPr>
  <p:slideViewPr>
    <p:cSldViewPr>
      <p:cViewPr varScale="1">
        <p:scale>
          <a:sx n="52" d="100"/>
          <a:sy n="52" d="100"/>
        </p:scale>
        <p:origin x="226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91FA2-7F73-403B-90BD-85D6F27977B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675CB-EE77-4445-AE59-B06DDF2A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12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53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65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17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46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2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83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59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98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77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6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55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1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8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1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4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7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75CB-EE77-4445-AE59-B06DDF2ACC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251520" y="6237312"/>
            <a:ext cx="8640960" cy="0"/>
          </a:xfrm>
          <a:prstGeom prst="line">
            <a:avLst/>
          </a:prstGeom>
          <a:ln w="38100" cmpd="sng">
            <a:gradFill flip="none" rotWithShape="1">
              <a:gsLst>
                <a:gs pos="34000">
                  <a:srgbClr val="FFFF00"/>
                </a:gs>
                <a:gs pos="81000">
                  <a:srgbClr val="A4D647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368152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27" descr="C:\Users\NTU\Dropbox\BEARS Corporate\Logo\BEARS_hire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32" r="1647" b="6543"/>
          <a:stretch/>
        </p:blipFill>
        <p:spPr bwMode="auto">
          <a:xfrm>
            <a:off x="2354614" y="6423685"/>
            <a:ext cx="321101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irazee\Desktop\NTU Logo Brand\NTU brand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24069" r="31627" b="25041"/>
          <a:stretch/>
        </p:blipFill>
        <p:spPr bwMode="auto">
          <a:xfrm>
            <a:off x="7258829" y="6423685"/>
            <a:ext cx="77599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5860926" y="6416602"/>
            <a:ext cx="1102602" cy="302167"/>
            <a:chOff x="5810814" y="6439209"/>
            <a:chExt cx="1102602" cy="302167"/>
          </a:xfrm>
        </p:grpSpPr>
        <p:pic>
          <p:nvPicPr>
            <p:cNvPr id="9" name="Picture 28" descr="C:\Users\NTU\Dropbox\BEARS Corporate\uc-university-of-california-berkeley-logo.jp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8814" y="6439209"/>
              <a:ext cx="814602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Shirazee\Desktop\Events\Poster for CREATE Opening  16 Nov\Photos\Berkeley\berkeleyseal.gif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814" y="6453376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C:\Users\nrdaxwa\Desktop\CREATE\Logos\CREAT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07" y="6423685"/>
            <a:ext cx="1062506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8" descr="C:\Users\nrdaxwa\Desktop\CREATE\Logos\NRF logo vertical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23685"/>
            <a:ext cx="449986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t="20611" r="13078" b="20207"/>
          <a:stretch/>
        </p:blipFill>
        <p:spPr bwMode="auto">
          <a:xfrm>
            <a:off x="8330126" y="6423685"/>
            <a:ext cx="58960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51520" y="1088010"/>
            <a:ext cx="8640960" cy="0"/>
          </a:xfrm>
          <a:prstGeom prst="line">
            <a:avLst/>
          </a:prstGeom>
          <a:ln w="38100" cmpd="sng">
            <a:gradFill flip="none" rotWithShape="1">
              <a:gsLst>
                <a:gs pos="34000">
                  <a:srgbClr val="FFFF00"/>
                </a:gs>
                <a:gs pos="81000">
                  <a:srgbClr val="A4D647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576" y="116632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ED0000"/>
                </a:solidFill>
                <a:latin typeface="Helvetica"/>
                <a:cs typeface="Helvetica"/>
              </a:rPr>
              <a:t>Sin</a:t>
            </a:r>
            <a:r>
              <a:rPr lang="en-US" sz="2000" b="1" dirty="0" smtClean="0">
                <a:solidFill>
                  <a:srgbClr val="0000F0"/>
                </a:solidFill>
                <a:latin typeface="Helvetica"/>
                <a:cs typeface="Helvetica"/>
              </a:rPr>
              <a:t>Ber</a:t>
            </a:r>
            <a:r>
              <a:rPr lang="en-US" sz="2000" b="1" dirty="0" smtClean="0">
                <a:solidFill>
                  <a:srgbClr val="FDE317"/>
                </a:solidFill>
                <a:latin typeface="Helvetica"/>
                <a:cs typeface="Helvetica"/>
              </a:rPr>
              <a:t>BEST</a:t>
            </a:r>
            <a:endParaRPr lang="en-US" sz="2000" b="1" dirty="0">
              <a:solidFill>
                <a:srgbClr val="FDE317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55576" y="426730"/>
            <a:ext cx="17659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Helvetica"/>
                <a:cs typeface="Helvetica"/>
              </a:rPr>
              <a:t>Singapore-Berkeley</a:t>
            </a:r>
          </a:p>
          <a:p>
            <a:r>
              <a:rPr lang="en-US" sz="1000" i="1" dirty="0" smtClean="0">
                <a:latin typeface="Helvetica"/>
                <a:cs typeface="Helvetica"/>
              </a:rPr>
              <a:t>Building Efficiency</a:t>
            </a:r>
            <a:r>
              <a:rPr lang="en-US" sz="1000" i="1" baseline="0" dirty="0" smtClean="0">
                <a:latin typeface="Helvetica"/>
                <a:cs typeface="Helvetica"/>
              </a:rPr>
              <a:t> and </a:t>
            </a:r>
          </a:p>
          <a:p>
            <a:r>
              <a:rPr lang="en-US" sz="1000" i="1" baseline="0" dirty="0" smtClean="0">
                <a:latin typeface="Helvetica"/>
                <a:cs typeface="Helvetica"/>
              </a:rPr>
              <a:t>Sustainability in the Tropics</a:t>
            </a:r>
            <a:endParaRPr lang="en-US" sz="1000" i="1" dirty="0">
              <a:latin typeface="Helvetica"/>
              <a:cs typeface="Helvetica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r="-20560" b="-20560"/>
          <a:stretch/>
        </p:blipFill>
        <p:spPr>
          <a:xfrm>
            <a:off x="67644" y="44624"/>
            <a:ext cx="903956" cy="11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85010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8627966" y="6448251"/>
            <a:ext cx="4624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E0176F-6012-409E-97AD-8552BC264F30}" type="slidenum">
              <a:rPr lang="en-US" sz="1400" b="0" smtClean="0"/>
              <a:pPr algn="r"/>
              <a:t>‹#›</a:t>
            </a:fld>
            <a:endParaRPr lang="en-US" sz="1400" b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1520" y="1076252"/>
            <a:ext cx="8640960" cy="0"/>
          </a:xfrm>
          <a:prstGeom prst="line">
            <a:avLst/>
          </a:prstGeom>
          <a:ln w="38100" cmpd="sng">
            <a:gradFill flip="none" rotWithShape="1">
              <a:gsLst>
                <a:gs pos="34000">
                  <a:srgbClr val="FFFF00"/>
                </a:gs>
                <a:gs pos="81000">
                  <a:srgbClr val="A4D647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r="-20560" b="-20560"/>
          <a:stretch/>
        </p:blipFill>
        <p:spPr>
          <a:xfrm>
            <a:off x="67644" y="44624"/>
            <a:ext cx="903956" cy="11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847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49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5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742951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Whole building energy modeling of </a:t>
            </a:r>
            <a:r>
              <a:rPr lang="en-US" dirty="0" err="1" smtClean="0"/>
              <a:t>SinBerBEST</a:t>
            </a:r>
            <a:r>
              <a:rPr lang="en-US" dirty="0" smtClean="0"/>
              <a:t> technologies: Baseline model and examples of energy saving solutions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4005064"/>
            <a:ext cx="5256584" cy="187220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200" dirty="0"/>
              <a:t>Carlos </a:t>
            </a:r>
            <a:r>
              <a:rPr lang="en-US" sz="3200" dirty="0" smtClean="0"/>
              <a:t>Duarte</a:t>
            </a:r>
          </a:p>
          <a:p>
            <a:pPr algn="l"/>
            <a:r>
              <a:rPr lang="en-US" sz="3200" dirty="0" smtClean="0"/>
              <a:t>Paul Raftery</a:t>
            </a:r>
          </a:p>
          <a:p>
            <a:pPr algn="l"/>
            <a:r>
              <a:rPr lang="en-US" sz="3200" dirty="0" smtClean="0"/>
              <a:t>Stefano Schiavon</a:t>
            </a:r>
          </a:p>
          <a:p>
            <a:pPr algn="l"/>
            <a:r>
              <a:rPr lang="en-US" sz="3200" dirty="0" smtClean="0"/>
              <a:t>Center </a:t>
            </a:r>
            <a:r>
              <a:rPr lang="en-US" sz="3200" dirty="0"/>
              <a:t>for the Built </a:t>
            </a:r>
            <a:r>
              <a:rPr lang="en-US" sz="3200" dirty="0" smtClean="0"/>
              <a:t>Environment</a:t>
            </a:r>
          </a:p>
          <a:p>
            <a:pPr algn="l"/>
            <a:r>
              <a:rPr lang="en-US" sz="3200" dirty="0" smtClean="0"/>
              <a:t>University of California, </a:t>
            </a:r>
            <a:r>
              <a:rPr lang="en-US" sz="3200" dirty="0"/>
              <a:t>Berkeley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"/>
    </mc:Choice>
    <mc:Fallback xmlns="">
      <p:transition spd="slow" advTm="59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Thrust </a:t>
            </a:r>
            <a:r>
              <a:rPr lang="en-US" dirty="0" smtClean="0"/>
              <a:t>3: Daylight control and lamps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6626002"/>
            <a:ext cx="8892480" cy="2160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/>
              <a:t>Chien</a:t>
            </a:r>
            <a:r>
              <a:rPr lang="en-US" sz="1100" dirty="0"/>
              <a:t> </a:t>
            </a:r>
            <a:r>
              <a:rPr lang="en-US" sz="1100" dirty="0" smtClean="0"/>
              <a:t>SC &amp; Tseng K J (2014) Assessment </a:t>
            </a:r>
            <a:r>
              <a:rPr lang="en-US" sz="1100" dirty="0"/>
              <a:t>of </a:t>
            </a:r>
            <a:r>
              <a:rPr lang="en-US" sz="1100" dirty="0" smtClean="0"/>
              <a:t>climate-based </a:t>
            </a:r>
            <a:r>
              <a:rPr lang="en-US" sz="1100" dirty="0"/>
              <a:t>d</a:t>
            </a:r>
            <a:r>
              <a:rPr lang="en-US" sz="1100" dirty="0" smtClean="0"/>
              <a:t>aylight, International </a:t>
            </a:r>
            <a:r>
              <a:rPr lang="en-US" sz="1100" dirty="0"/>
              <a:t>Journal of Low-Carbon </a:t>
            </a:r>
            <a:r>
              <a:rPr lang="en-US" sz="1100" dirty="0" smtClean="0"/>
              <a:t>Technologies</a:t>
            </a:r>
            <a:endParaRPr lang="en-US" sz="1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453393"/>
              </p:ext>
            </p:extLst>
          </p:nvPr>
        </p:nvGraphicFramePr>
        <p:xfrm>
          <a:off x="539552" y="1236687"/>
          <a:ext cx="394335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Acrobat Document" r:id="rId4" imgW="3942931" imgH="5000439" progId="Acrobat.Document.DC">
                  <p:embed/>
                </p:oleObj>
              </mc:Choice>
              <mc:Fallback>
                <p:oleObj name="Acrobat Document" r:id="rId4" imgW="3942931" imgH="500043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236687"/>
                        <a:ext cx="3943350" cy="500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076" y="3212976"/>
            <a:ext cx="4114924" cy="17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Thrust 4: Increased temperature </a:t>
            </a:r>
            <a:r>
              <a:rPr lang="en-US" dirty="0" err="1" smtClean="0"/>
              <a:t>setpoint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6093296"/>
            <a:ext cx="9036496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/>
              <a:t>S Schiavon &amp; A K </a:t>
            </a:r>
            <a:r>
              <a:rPr lang="en-US" sz="1100" dirty="0" err="1" smtClean="0"/>
              <a:t>Melikov</a:t>
            </a:r>
            <a:r>
              <a:rPr lang="en-US" sz="1100" dirty="0" smtClean="0"/>
              <a:t> (2008) Energy </a:t>
            </a:r>
            <a:r>
              <a:rPr lang="en-US" sz="1100" dirty="0"/>
              <a:t>saving and improved comfort by increased air </a:t>
            </a:r>
            <a:r>
              <a:rPr lang="en-US" sz="1100" dirty="0" smtClean="0"/>
              <a:t>movement, Energy </a:t>
            </a:r>
            <a:r>
              <a:rPr lang="en-US" sz="1100" dirty="0"/>
              <a:t>and </a:t>
            </a:r>
            <a:r>
              <a:rPr lang="en-US" sz="1100" dirty="0" smtClean="0"/>
              <a:t>Buildings</a:t>
            </a:r>
          </a:p>
          <a:p>
            <a:pPr marL="0" indent="0">
              <a:buNone/>
            </a:pPr>
            <a:r>
              <a:rPr lang="en-US" sz="1100" dirty="0" smtClean="0"/>
              <a:t>D </a:t>
            </a:r>
            <a:r>
              <a:rPr lang="en-US" sz="1100" dirty="0"/>
              <a:t>Rim, </a:t>
            </a:r>
            <a:r>
              <a:rPr lang="en-US" sz="1100" dirty="0" smtClean="0"/>
              <a:t>S </a:t>
            </a:r>
            <a:r>
              <a:rPr lang="en-US" sz="1100" dirty="0"/>
              <a:t>Schiavon, W.W. </a:t>
            </a:r>
            <a:r>
              <a:rPr lang="en-US" sz="1100" dirty="0" err="1" smtClean="0"/>
              <a:t>Nazaroff</a:t>
            </a:r>
            <a:r>
              <a:rPr lang="en-US" sz="1100" dirty="0"/>
              <a:t> (2015)</a:t>
            </a:r>
            <a:r>
              <a:rPr lang="en-US" sz="1100" dirty="0" smtClean="0"/>
              <a:t> Energy </a:t>
            </a:r>
            <a:r>
              <a:rPr lang="en-US" sz="1100" dirty="0"/>
              <a:t>and Cost Associated with Ventilating Office Buildings in a Tropical Climate, </a:t>
            </a:r>
            <a:r>
              <a:rPr lang="en-US" sz="1100" dirty="0" err="1"/>
              <a:t>PLoS</a:t>
            </a:r>
            <a:r>
              <a:rPr lang="en-US" sz="1100" dirty="0"/>
              <a:t> </a:t>
            </a:r>
            <a:r>
              <a:rPr lang="en-US" sz="1100" dirty="0" smtClean="0"/>
              <a:t>One</a:t>
            </a:r>
          </a:p>
          <a:p>
            <a:pPr marL="0" indent="0">
              <a:buNone/>
            </a:pPr>
            <a:r>
              <a:rPr lang="en-US" sz="1100" dirty="0" smtClean="0"/>
              <a:t>T </a:t>
            </a:r>
            <a:r>
              <a:rPr lang="en-US" sz="1100" dirty="0"/>
              <a:t>Hoyt, E. </a:t>
            </a:r>
            <a:r>
              <a:rPr lang="en-US" sz="1100" dirty="0" err="1"/>
              <a:t>Arens</a:t>
            </a:r>
            <a:r>
              <a:rPr lang="en-US" sz="1100" dirty="0"/>
              <a:t>, H. </a:t>
            </a:r>
            <a:r>
              <a:rPr lang="en-US" sz="1100" dirty="0" smtClean="0"/>
              <a:t>Zhang </a:t>
            </a:r>
            <a:r>
              <a:rPr lang="en-US" sz="1100" dirty="0"/>
              <a:t>(2015)</a:t>
            </a:r>
            <a:r>
              <a:rPr lang="en-US" sz="1100" dirty="0" smtClean="0"/>
              <a:t> </a:t>
            </a:r>
            <a:r>
              <a:rPr lang="en-US" sz="1100" dirty="0"/>
              <a:t>Extending air temperature setpoints: Simulated energy savings and design considerations for new and retrofit buildings, Building and </a:t>
            </a:r>
            <a:r>
              <a:rPr lang="en-US" sz="1100" dirty="0" smtClean="0"/>
              <a:t>Environment</a:t>
            </a:r>
            <a:endParaRPr lang="en-US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656045"/>
              </p:ext>
            </p:extLst>
          </p:nvPr>
        </p:nvGraphicFramePr>
        <p:xfrm>
          <a:off x="251520" y="1124744"/>
          <a:ext cx="39243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" name="Acrobat Document" r:id="rId4" imgW="3924260" imgH="4962162" progId="Acrobat.Document.DC">
                  <p:embed/>
                </p:oleObj>
              </mc:Choice>
              <mc:Fallback>
                <p:oleObj name="Acrobat Document" r:id="rId4" imgW="3924260" imgH="496216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124744"/>
                        <a:ext cx="392430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139952" y="2494006"/>
            <a:ext cx="1512188" cy="1862370"/>
            <a:chOff x="4067944" y="2946646"/>
            <a:chExt cx="1512188" cy="1862370"/>
          </a:xfrm>
        </p:grpSpPr>
        <p:pic>
          <p:nvPicPr>
            <p:cNvPr id="6" name="Content Placeholder 9" descr="air movement cool.bmp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620"/>
            <a:stretch/>
          </p:blipFill>
          <p:spPr>
            <a:xfrm>
              <a:off x="4071372" y="2946646"/>
              <a:ext cx="1508760" cy="1862370"/>
            </a:xfrm>
            <a:prstGeom prst="rect">
              <a:avLst/>
            </a:prstGeom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67944" y="3039343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2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 at </a:t>
              </a:r>
              <a:r>
                <a:rPr lang="en-US" sz="1200" b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°C</a:t>
              </a:r>
              <a:endPara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Still air</a:t>
              </a:r>
              <a:endPara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24128" y="2492896"/>
            <a:ext cx="1511935" cy="1863533"/>
            <a:chOff x="5652120" y="2945536"/>
            <a:chExt cx="1511935" cy="1863533"/>
          </a:xfrm>
        </p:grpSpPr>
        <p:pic>
          <p:nvPicPr>
            <p:cNvPr id="13" name="Content Placeholder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800" y="2945536"/>
              <a:ext cx="1508255" cy="1863533"/>
            </a:xfrm>
            <a:prstGeom prst="rect">
              <a:avLst/>
            </a:prstGeom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5652120" y="3039343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2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 at </a:t>
              </a:r>
              <a:r>
                <a:rPr lang="en-US" sz="1200" b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°C</a:t>
              </a:r>
              <a:endPara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Air movement</a:t>
              </a:r>
              <a:endPara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08304" y="2492896"/>
            <a:ext cx="1584176" cy="1863533"/>
            <a:chOff x="7236296" y="2945536"/>
            <a:chExt cx="1584176" cy="1863533"/>
          </a:xfrm>
        </p:grpSpPr>
        <p:pic>
          <p:nvPicPr>
            <p:cNvPr id="15" name="Content Placeholder 11" descr="air movement warm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8304" y="2945536"/>
              <a:ext cx="1508760" cy="1863533"/>
            </a:xfrm>
            <a:prstGeom prst="rect">
              <a:avLst/>
            </a:prstGeom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7236296" y="3039343"/>
              <a:ext cx="1584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210CC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2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 at </a:t>
              </a:r>
              <a:r>
                <a:rPr lang="en-US" sz="1200" b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°C</a:t>
              </a:r>
              <a:endPara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More air movement</a:t>
              </a:r>
              <a:endPara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9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Thrust 1, 2, 3 and 4: </a:t>
            </a:r>
            <a:r>
              <a:rPr lang="en-US" smtClean="0"/>
              <a:t>Indoor localization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001635"/>
              </p:ext>
            </p:extLst>
          </p:nvPr>
        </p:nvGraphicFramePr>
        <p:xfrm>
          <a:off x="556642" y="1124744"/>
          <a:ext cx="394335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6" name="Acrobat Document" r:id="rId4" imgW="3942931" imgH="5000439" progId="Acrobat.Document.DC">
                  <p:embed/>
                </p:oleObj>
              </mc:Choice>
              <mc:Fallback>
                <p:oleObj name="Acrobat Document" r:id="rId4" imgW="3942931" imgH="500043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642" y="1124744"/>
                        <a:ext cx="3943350" cy="500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10"/>
          <a:stretch/>
        </p:blipFill>
        <p:spPr>
          <a:xfrm>
            <a:off x="4572000" y="1973545"/>
            <a:ext cx="4235409" cy="3257143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0" y="6015173"/>
            <a:ext cx="8964488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/>
              <a:t>Z</a:t>
            </a:r>
            <a:r>
              <a:rPr lang="en-US" sz="1100" dirty="0"/>
              <a:t>. Chen, H. Zou, H. Jiang, Q. Zhu, Y. </a:t>
            </a:r>
            <a:r>
              <a:rPr lang="en-US" sz="1100" dirty="0" err="1"/>
              <a:t>Soh</a:t>
            </a:r>
            <a:r>
              <a:rPr lang="en-US" sz="1100" dirty="0"/>
              <a:t>, L. </a:t>
            </a:r>
            <a:r>
              <a:rPr lang="en-US" sz="1100" dirty="0" err="1" smtClean="0"/>
              <a:t>Xie</a:t>
            </a:r>
            <a:r>
              <a:rPr lang="en-US" sz="1100" dirty="0" smtClean="0"/>
              <a:t> </a:t>
            </a:r>
            <a:r>
              <a:rPr lang="en-US" sz="1100" dirty="0"/>
              <a:t>(2015)</a:t>
            </a:r>
            <a:r>
              <a:rPr lang="en-US" sz="1100" dirty="0" smtClean="0"/>
              <a:t> </a:t>
            </a:r>
            <a:r>
              <a:rPr lang="en-US" sz="1100" dirty="0"/>
              <a:t>Fusion of </a:t>
            </a:r>
            <a:r>
              <a:rPr lang="en-US" sz="1100" dirty="0" err="1"/>
              <a:t>WiFi</a:t>
            </a:r>
            <a:r>
              <a:rPr lang="en-US" sz="1100" dirty="0"/>
              <a:t>, Smartphone Sensors and Landmarks Using the </a:t>
            </a:r>
            <a:r>
              <a:rPr lang="en-US" sz="1100" dirty="0" err="1"/>
              <a:t>Kalman</a:t>
            </a:r>
            <a:r>
              <a:rPr lang="en-US" sz="1100" dirty="0"/>
              <a:t> Filter for Indoor Localization, </a:t>
            </a:r>
            <a:r>
              <a:rPr lang="en-US" sz="1100" dirty="0" smtClean="0"/>
              <a:t>Sensors</a:t>
            </a:r>
          </a:p>
          <a:p>
            <a:pPr marL="0" indent="0">
              <a:buNone/>
            </a:pPr>
            <a:r>
              <a:rPr lang="en-US" sz="1100" dirty="0" smtClean="0"/>
              <a:t>M</a:t>
            </a:r>
            <a:r>
              <a:rPr lang="en-US" sz="1100" dirty="0"/>
              <a:t>. </a:t>
            </a:r>
            <a:r>
              <a:rPr lang="en-US" sz="1100" dirty="0" err="1"/>
              <a:t>Jin</a:t>
            </a:r>
            <a:r>
              <a:rPr lang="en-US" sz="1100" dirty="0"/>
              <a:t>, R. </a:t>
            </a:r>
            <a:r>
              <a:rPr lang="en-US" sz="1100" dirty="0" err="1"/>
              <a:t>Jin</a:t>
            </a:r>
            <a:r>
              <a:rPr lang="en-US" sz="1100" dirty="0"/>
              <a:t>, Z. Kang, I.C. </a:t>
            </a:r>
            <a:r>
              <a:rPr lang="en-US" sz="1100" dirty="0" err="1"/>
              <a:t>Konstantakopoulos</a:t>
            </a:r>
            <a:r>
              <a:rPr lang="en-US" sz="1100" dirty="0"/>
              <a:t>, C.J. </a:t>
            </a:r>
            <a:r>
              <a:rPr lang="en-US" sz="1100" dirty="0" err="1"/>
              <a:t>Spanos</a:t>
            </a:r>
            <a:r>
              <a:rPr lang="en-US" sz="1100" dirty="0"/>
              <a:t>, (2014</a:t>
            </a:r>
            <a:r>
              <a:rPr lang="en-US" sz="1100" dirty="0" smtClean="0"/>
              <a:t>) </a:t>
            </a:r>
            <a:r>
              <a:rPr lang="en-US" sz="1100" dirty="0" err="1" smtClean="0"/>
              <a:t>PresenceSense</a:t>
            </a:r>
            <a:r>
              <a:rPr lang="en-US" sz="1100" dirty="0"/>
              <a:t>: Zero-training Algorithm for Individual Presence Detection based on Power Monitoring, </a:t>
            </a:r>
            <a:r>
              <a:rPr lang="en-US" sz="1100" dirty="0" err="1"/>
              <a:t>Buildsys</a:t>
            </a:r>
            <a:r>
              <a:rPr lang="en-US" sz="1100" dirty="0"/>
              <a:t> Conference </a:t>
            </a:r>
            <a:r>
              <a:rPr lang="en-US" sz="1100" dirty="0" smtClean="0"/>
              <a:t>’14</a:t>
            </a:r>
          </a:p>
          <a:p>
            <a:pPr marL="0" indent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6552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en-US" dirty="0" smtClean="0"/>
              <a:t>Increased temperature set points</a:t>
            </a:r>
          </a:p>
          <a:p>
            <a:pPr lvl="1"/>
            <a:r>
              <a:rPr lang="en-US" dirty="0" smtClean="0"/>
              <a:t>Zones increased from 23 to 26°C</a:t>
            </a:r>
          </a:p>
          <a:p>
            <a:r>
              <a:rPr lang="en-US" dirty="0" smtClean="0"/>
              <a:t>True occupancy knowledge*</a:t>
            </a:r>
          </a:p>
          <a:p>
            <a:pPr lvl="1"/>
            <a:r>
              <a:rPr lang="en-US" dirty="0" smtClean="0"/>
              <a:t>Demand control ventilation</a:t>
            </a:r>
          </a:p>
          <a:p>
            <a:pPr lvl="1"/>
            <a:r>
              <a:rPr lang="en-US" dirty="0" smtClean="0"/>
              <a:t>Plug load schedule reduced by 30%</a:t>
            </a:r>
          </a:p>
          <a:p>
            <a:pPr lvl="1"/>
            <a:r>
              <a:rPr lang="en-US" dirty="0" smtClean="0"/>
              <a:t>Lighting load schedule reduced by 60%</a:t>
            </a:r>
          </a:p>
          <a:p>
            <a:r>
              <a:rPr lang="en-US" dirty="0" smtClean="0"/>
              <a:t>Use of LED lamps and daylight control</a:t>
            </a:r>
            <a:endParaRPr lang="en-US" baseline="30000" dirty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6597352"/>
            <a:ext cx="9144000" cy="2454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/>
              <a:t>* J </a:t>
            </a:r>
            <a:r>
              <a:rPr lang="en-US" sz="1100" dirty="0" err="1" smtClean="0"/>
              <a:t>Halvarsson</a:t>
            </a:r>
            <a:r>
              <a:rPr lang="en-US" sz="1100" dirty="0" smtClean="0"/>
              <a:t> (2012) Occupancy </a:t>
            </a:r>
            <a:r>
              <a:rPr lang="en-US" sz="1100" dirty="0"/>
              <a:t>pattern in office </a:t>
            </a:r>
            <a:r>
              <a:rPr lang="en-US" sz="1100" dirty="0" smtClean="0"/>
              <a:t>buildings Doctoral </a:t>
            </a:r>
            <a:r>
              <a:rPr lang="en-US" sz="1100" dirty="0"/>
              <a:t>thesis, Norwegian University of Science and </a:t>
            </a:r>
            <a:r>
              <a:rPr lang="en-US" sz="1100" dirty="0" smtClean="0"/>
              <a:t>Technology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566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7887"/>
              </p:ext>
            </p:extLst>
          </p:nvPr>
        </p:nvGraphicFramePr>
        <p:xfrm>
          <a:off x="4613275" y="2562225"/>
          <a:ext cx="4302125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" name="Acrobat Document" r:id="rId4" imgW="6076691" imgH="3399973" progId="Acrobat.Document.DC">
                  <p:embed/>
                </p:oleObj>
              </mc:Choice>
              <mc:Fallback>
                <p:oleObj name="Acrobat Document" r:id="rId4" imgW="6076691" imgH="339997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3275" y="2562225"/>
                        <a:ext cx="4302125" cy="240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11960" y="1340768"/>
            <a:ext cx="30963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SinBerBEST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62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46% energy savings</a:t>
            </a:r>
            <a:endParaRPr 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047043"/>
              </p:ext>
            </p:extLst>
          </p:nvPr>
        </p:nvGraphicFramePr>
        <p:xfrm>
          <a:off x="171450" y="2568575"/>
          <a:ext cx="3998913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" name="Acrobat Document" r:id="rId6" imgW="5648215" imgH="3381313" progId="Acrobat.Document.DC">
                  <p:embed/>
                </p:oleObj>
              </mc:Choice>
              <mc:Fallback>
                <p:oleObj name="Acrobat Document" r:id="rId6" imgW="5648215" imgH="338131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450" y="2568575"/>
                        <a:ext cx="3998913" cy="239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244657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Adjusted baseline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envelope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1191501"/>
            <a:ext cx="4402832" cy="56612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glass façade</a:t>
            </a:r>
          </a:p>
          <a:p>
            <a:pPr lvl="1"/>
            <a:r>
              <a:rPr lang="en-US" sz="2400" dirty="0" smtClean="0"/>
              <a:t>U-value: 0.42 W/m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·K</a:t>
            </a:r>
          </a:p>
          <a:p>
            <a:pPr lvl="2"/>
            <a:r>
              <a:rPr lang="en-US" sz="2000" dirty="0" smtClean="0"/>
              <a:t>Assembly layers from exterior to interior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6 mm glass</a:t>
            </a:r>
          </a:p>
          <a:p>
            <a:pPr lvl="2"/>
            <a:r>
              <a:rPr lang="en-US" sz="2000" dirty="0" smtClean="0"/>
              <a:t>150 mm air gap</a:t>
            </a:r>
          </a:p>
          <a:p>
            <a:pPr lvl="2"/>
            <a:r>
              <a:rPr lang="en-US" sz="2000" dirty="0" smtClean="0"/>
              <a:t>3 mm shadow box</a:t>
            </a:r>
          </a:p>
          <a:p>
            <a:pPr lvl="2"/>
            <a:r>
              <a:rPr lang="en-US" sz="2000" dirty="0" smtClean="0"/>
              <a:t>75 mm rigid insulation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WWR: 59%</a:t>
            </a:r>
          </a:p>
          <a:p>
            <a:r>
              <a:rPr lang="en-US" sz="2800" dirty="0" smtClean="0"/>
              <a:t>ETTV: 50 W/m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196752"/>
            <a:ext cx="457200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Concrete façade</a:t>
            </a:r>
          </a:p>
          <a:p>
            <a:pPr lvl="1"/>
            <a:r>
              <a:rPr lang="en-US" sz="2400" dirty="0" smtClean="0"/>
              <a:t>U-value: 5.58 W/m</a:t>
            </a:r>
            <a:r>
              <a:rPr lang="en-US" sz="2400" baseline="30000" dirty="0" smtClean="0"/>
              <a:t>2</a:t>
            </a:r>
            <a:r>
              <a:rPr lang="en-US" sz="2400" dirty="0"/>
              <a:t>·K</a:t>
            </a:r>
            <a:endParaRPr lang="en-US" sz="2400" dirty="0" smtClean="0"/>
          </a:p>
          <a:p>
            <a:pPr lvl="2"/>
            <a:r>
              <a:rPr lang="en-US" sz="2000" dirty="0" smtClean="0"/>
              <a:t>Assembly layers from exterior to interior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20 mm cement-sand plaster</a:t>
            </a:r>
          </a:p>
          <a:p>
            <a:pPr lvl="2"/>
            <a:r>
              <a:rPr lang="en-US" sz="2000" dirty="0" smtClean="0"/>
              <a:t>150 mm RC concrete wall</a:t>
            </a:r>
          </a:p>
          <a:p>
            <a:pPr lvl="2"/>
            <a:r>
              <a:rPr lang="en-US" sz="2000" dirty="0" smtClean="0"/>
              <a:t>20 mm cement-sand plaster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r>
              <a:rPr lang="en-US" sz="2800" dirty="0" smtClean="0"/>
              <a:t>WWR: 35%</a:t>
            </a:r>
          </a:p>
          <a:p>
            <a:r>
              <a:rPr lang="en-US" sz="2800" dirty="0" smtClean="0"/>
              <a:t>ETTV: 50 W/m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4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envelope construction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31449"/>
              </p:ext>
            </p:extLst>
          </p:nvPr>
        </p:nvGraphicFramePr>
        <p:xfrm>
          <a:off x="10344" y="1598916"/>
          <a:ext cx="4572000" cy="366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Acrobat Document" r:id="rId4" imgW="6781401" imgH="5429144" progId="Acrobat.Document.DC">
                  <p:embed/>
                </p:oleObj>
              </mc:Choice>
              <mc:Fallback>
                <p:oleObj name="Acrobat Document" r:id="rId4" imgW="6781401" imgH="54291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44" y="1598916"/>
                        <a:ext cx="4572000" cy="3660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471527"/>
              </p:ext>
            </p:extLst>
          </p:nvPr>
        </p:nvGraphicFramePr>
        <p:xfrm>
          <a:off x="4572000" y="1598916"/>
          <a:ext cx="4572000" cy="366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" name="Acrobat Document" r:id="rId6" imgW="6781401" imgH="5429144" progId="Acrobat.Document.DC">
                  <p:embed/>
                </p:oleObj>
              </mc:Choice>
              <mc:Fallback>
                <p:oleObj name="Acrobat Document" r:id="rId6" imgW="6781401" imgH="54291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1598916"/>
                        <a:ext cx="4572000" cy="3660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44208" y="3348013"/>
            <a:ext cx="2005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220% </a:t>
            </a:r>
            <a:r>
              <a:rPr lang="en-US" sz="2400" b="1" dirty="0"/>
              <a:t>i</a:t>
            </a:r>
            <a:r>
              <a:rPr lang="en-US" sz="2400" b="1" dirty="0" smtClean="0"/>
              <a:t>ncrease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3717032"/>
            <a:ext cx="193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46% decrease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53" y="5301208"/>
            <a:ext cx="400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glass benchmark 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5013" y="5301208"/>
            <a:ext cx="400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Concrete benchmark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7270501" cy="4184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load reductions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371703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44371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9249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924889"/>
              </p:ext>
            </p:extLst>
          </p:nvPr>
        </p:nvGraphicFramePr>
        <p:xfrm>
          <a:off x="7324234" y="2348880"/>
          <a:ext cx="17907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Acrobat Document" r:id="rId5" imgW="1790501" imgH="2076060" progId="Acrobat.Document.DC">
                  <p:embed/>
                </p:oleObj>
              </mc:Choice>
              <mc:Fallback>
                <p:oleObj name="Acrobat Document" r:id="rId5" imgW="1790501" imgH="20760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24234" y="2348880"/>
                        <a:ext cx="1790700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1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Translucent concrete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 panels assumed in red colored area</a:t>
            </a:r>
          </a:p>
          <a:p>
            <a:pPr lvl="1"/>
            <a:r>
              <a:rPr lang="en-US" dirty="0" smtClean="0"/>
              <a:t>TC panels only in perimeter zones</a:t>
            </a:r>
          </a:p>
          <a:p>
            <a:pPr lvl="1"/>
            <a:r>
              <a:rPr lang="en-US" dirty="0" smtClean="0"/>
              <a:t>Concentration of optic fibers was varied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12" y="3933056"/>
            <a:ext cx="9144000" cy="2277177"/>
            <a:chOff x="22287" y="1617737"/>
            <a:chExt cx="12169713" cy="18451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0674" t="38376" r="692" b="36902"/>
            <a:stretch/>
          </p:blipFill>
          <p:spPr>
            <a:xfrm>
              <a:off x="22287" y="1617737"/>
              <a:ext cx="12169713" cy="18451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22979" y="1904279"/>
              <a:ext cx="4502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Plenum: no TC panels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03879" y="2439683"/>
              <a:ext cx="2571374" cy="374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Windows</a:t>
              </a:r>
              <a:endParaRPr lang="en-US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2844368"/>
              <a:ext cx="11560629" cy="270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444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2237065"/>
              <a:ext cx="11560629" cy="15285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444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3"/>
          <p:cNvSpPr txBox="1">
            <a:spLocks/>
          </p:cNvSpPr>
          <p:nvPr/>
        </p:nvSpPr>
        <p:spPr>
          <a:xfrm>
            <a:off x="0" y="6419837"/>
            <a:ext cx="8964488" cy="438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/>
              <a:t>A</a:t>
            </a:r>
            <a:r>
              <a:rPr lang="en-US" sz="1100" dirty="0"/>
              <a:t>. Ahuja, N. </a:t>
            </a:r>
            <a:r>
              <a:rPr lang="en-US" sz="1100" dirty="0" err="1"/>
              <a:t>Casquero-Modrego</a:t>
            </a:r>
            <a:r>
              <a:rPr lang="en-US" sz="1100" dirty="0"/>
              <a:t>, K. </a:t>
            </a:r>
            <a:r>
              <a:rPr lang="en-US" sz="1100" dirty="0" err="1" smtClean="0"/>
              <a:t>Mosalam</a:t>
            </a:r>
            <a:r>
              <a:rPr lang="en-US" sz="1100" dirty="0" smtClean="0"/>
              <a:t>  </a:t>
            </a:r>
            <a:r>
              <a:rPr lang="en-US" sz="1100" dirty="0"/>
              <a:t>Evaluation of Translucent Concrete using ETTV-based Approach, in: ICBEST 2015, IEEE, </a:t>
            </a:r>
            <a:r>
              <a:rPr lang="en-US" sz="1100" dirty="0" smtClean="0"/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25921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savings from TC panels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790645"/>
              </p:ext>
            </p:extLst>
          </p:nvPr>
        </p:nvGraphicFramePr>
        <p:xfrm>
          <a:off x="467544" y="1196752"/>
          <a:ext cx="394335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Acrobat Document" r:id="rId4" imgW="3942931" imgH="5000439" progId="Acrobat.Document.DC">
                  <p:embed/>
                </p:oleObj>
              </mc:Choice>
              <mc:Fallback>
                <p:oleObj name="Acrobat Document" r:id="rId4" imgW="3942931" imgH="500043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196752"/>
                        <a:ext cx="3943350" cy="500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3090" t="28476" r="42725" b="33907"/>
          <a:stretch/>
        </p:blipFill>
        <p:spPr>
          <a:xfrm>
            <a:off x="5148065" y="1583166"/>
            <a:ext cx="2664296" cy="2025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8967" t="28476" r="1402" b="33907"/>
          <a:stretch/>
        </p:blipFill>
        <p:spPr>
          <a:xfrm>
            <a:off x="5148064" y="3645024"/>
            <a:ext cx="2664296" cy="2258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26" y="6237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 fiber concentration 10% for installed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energy simulation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0198"/>
            <a:ext cx="8151619" cy="547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0" y="6536272"/>
            <a:ext cx="9144000" cy="3217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David Sheer </a:t>
            </a:r>
            <a:r>
              <a:rPr lang="en-US" sz="1200" dirty="0" smtClean="0"/>
              <a:t>Autodesk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60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SinBerBEST</a:t>
            </a:r>
            <a:r>
              <a:rPr lang="en-US" dirty="0" smtClean="0"/>
              <a:t> technologies have the potential to save large amount of energy</a:t>
            </a:r>
          </a:p>
          <a:p>
            <a:r>
              <a:rPr lang="en-US" dirty="0" smtClean="0"/>
              <a:t>Ventilation and windows have a large energy cost</a:t>
            </a:r>
          </a:p>
          <a:p>
            <a:r>
              <a:rPr lang="en-US" dirty="0" smtClean="0"/>
              <a:t>Sensing occupant present and adapting lighting, ACMV and plug load to it may be a game changer</a:t>
            </a:r>
          </a:p>
          <a:p>
            <a:r>
              <a:rPr lang="en-US" dirty="0" smtClean="0"/>
              <a:t>Push for more building data collection mechanisms is key to understand the dynamics of Singaporean building stock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development process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1" y="1264953"/>
            <a:ext cx="7706098" cy="5476415"/>
          </a:xfrm>
        </p:spPr>
      </p:pic>
    </p:spTree>
    <p:extLst>
      <p:ext uri="{BB962C8B-B14F-4D97-AF65-F5344CB8AC3E}">
        <p14:creationId xmlns:p14="http://schemas.microsoft.com/office/powerpoint/2010/main" val="7852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characteristics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25" y="1474777"/>
            <a:ext cx="3197239" cy="4978559"/>
          </a:xfrm>
        </p:spPr>
      </p:pic>
      <p:sp>
        <p:nvSpPr>
          <p:cNvPr id="12" name="TextBox 11"/>
          <p:cNvSpPr txBox="1"/>
          <p:nvPr/>
        </p:nvSpPr>
        <p:spPr>
          <a:xfrm>
            <a:off x="251520" y="1621681"/>
            <a:ext cx="5760640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f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loors:	17</a:t>
            </a:r>
          </a:p>
          <a:p>
            <a:pPr lvl="0">
              <a:tabLst>
                <a:tab pos="1943100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area:	23,800 m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943100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plate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rea:	1,400 m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plate shape: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2344738" algn="l"/>
              </a:tabLs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Exterior wall layers:</a:t>
            </a:r>
          </a:p>
          <a:p>
            <a:pPr lvl="0">
              <a:tabLst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mm glass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150 mm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  <a:p>
            <a:pPr lvl="0">
              <a:tabLst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 mm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shadow box</a:t>
            </a:r>
          </a:p>
          <a:p>
            <a:pPr lvl="0">
              <a:tabLst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75 mm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semi-rigid insulation</a:t>
            </a:r>
          </a:p>
          <a:p>
            <a:pPr lvl="0">
              <a:tabLst>
                <a:tab pos="285750" algn="l"/>
                <a:tab pos="1943100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U-value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0.416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W/m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tabLst>
                <a:tab pos="1943100" algn="l"/>
              </a:tabLs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1943100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(energy section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	</a:t>
            </a:r>
          </a:p>
          <a:p>
            <a:pPr lvl="0">
              <a:tabLst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30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</a:p>
          <a:p>
            <a:pPr lvl="0">
              <a:tabLst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ETTV: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W/m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tabLst>
                <a:tab pos="2390775" algn="l"/>
              </a:tabLs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internal loads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621681"/>
            <a:ext cx="374441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tabLst>
                <a:tab pos="15414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design peak internal loads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tabLst>
                <a:tab pos="287338" algn="l"/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Lights:	15 W/m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87338" algn="l"/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Plug loads:	14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W/m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tabLst>
                <a:tab pos="287338" algn="l"/>
                <a:tab pos="1943100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Ventilation:	5.5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l/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s·person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287338" algn="l"/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People:	10 m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/person</a:t>
            </a:r>
          </a:p>
          <a:p>
            <a:pPr lvl="0">
              <a:tabLst>
                <a:tab pos="287338" algn="l"/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130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W/person</a:t>
            </a:r>
          </a:p>
          <a:p>
            <a:pPr lvl="0">
              <a:tabLst>
                <a:tab pos="287338" algn="l"/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Infiltration:	0.2 ACH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788760"/>
              </p:ext>
            </p:extLst>
          </p:nvPr>
        </p:nvGraphicFramePr>
        <p:xfrm>
          <a:off x="35496" y="3752165"/>
          <a:ext cx="9032237" cy="277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7" name="Acrobat Document" r:id="rId4" imgW="9800836" imgH="3009546" progId="Acrobat.Document.DC">
                  <p:embed/>
                </p:oleObj>
              </mc:Choice>
              <mc:Fallback>
                <p:oleObj name="Acrobat Document" r:id="rId4" imgW="9800836" imgH="300954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3752165"/>
                        <a:ext cx="9032237" cy="2773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0" y="1621681"/>
            <a:ext cx="4572000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tabLst>
                <a:tab pos="1541463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occupied weekday loads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tabLst>
                <a:tab pos="287338" algn="l"/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Lights: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10.6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W/m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87338" algn="l"/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Plug loads: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9.4 W/m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tabLst>
                <a:tab pos="287338" algn="l"/>
                <a:tab pos="1943100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Ventilation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8.2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l/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s·person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287338" algn="l"/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People: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m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/person</a:t>
            </a:r>
          </a:p>
          <a:p>
            <a:pPr lvl="0">
              <a:tabLst>
                <a:tab pos="287338" algn="l"/>
                <a:tab pos="1943100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130 W/person</a:t>
            </a:r>
          </a:p>
          <a:p>
            <a:pPr lvl="0">
              <a:tabLst>
                <a:tab pos="287338" algn="l"/>
                <a:tab pos="1943100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Infiltration:	0.2   ACH-ACMV OFF</a:t>
            </a:r>
          </a:p>
          <a:p>
            <a:pPr lvl="0">
              <a:tabLst>
                <a:tab pos="287338" algn="l"/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0.05 ACH-ACMV ON</a:t>
            </a:r>
          </a:p>
          <a:p>
            <a:pPr lvl="0">
              <a:tabLst>
                <a:tab pos="287338" algn="l"/>
                <a:tab pos="19431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energy consumption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40092"/>
              </p:ext>
            </p:extLst>
          </p:nvPr>
        </p:nvGraphicFramePr>
        <p:xfrm>
          <a:off x="4582344" y="1844825"/>
          <a:ext cx="4572000" cy="366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" name="Acrobat Document" r:id="rId4" imgW="6781401" imgH="5429144" progId="Acrobat.Document.DC">
                  <p:embed/>
                </p:oleObj>
              </mc:Choice>
              <mc:Fallback>
                <p:oleObj name="Acrobat Document" r:id="rId4" imgW="6781401" imgH="54291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2344" y="1844825"/>
                        <a:ext cx="4572000" cy="3660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260435"/>
              </p:ext>
            </p:extLst>
          </p:nvPr>
        </p:nvGraphicFramePr>
        <p:xfrm>
          <a:off x="149225" y="2443163"/>
          <a:ext cx="404495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Acrobat Document" r:id="rId6" imgW="5714761" imgH="3476528" progId="Acrobat.Document.DC">
                  <p:embed/>
                </p:oleObj>
              </mc:Choice>
              <mc:Fallback>
                <p:oleObj name="Acrobat Document" r:id="rId6" imgW="5714761" imgH="347652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225" y="2443163"/>
                        <a:ext cx="4044950" cy="246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8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558522"/>
              </p:ext>
            </p:extLst>
          </p:nvPr>
        </p:nvGraphicFramePr>
        <p:xfrm>
          <a:off x="1191444" y="1168102"/>
          <a:ext cx="678180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Acrobat Document" r:id="rId4" imgW="6781401" imgH="5429144" progId="Acrobat.Document.DC">
                  <p:embed/>
                </p:oleObj>
              </mc:Choice>
              <mc:Fallback>
                <p:oleObj name="Acrobat Document" r:id="rId4" imgW="6781401" imgH="54291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444" y="1168102"/>
                        <a:ext cx="6781800" cy="542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cooling loads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187676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29% of total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524497"/>
              </p:ext>
            </p:extLst>
          </p:nvPr>
        </p:nvGraphicFramePr>
        <p:xfrm>
          <a:off x="1191444" y="1168102"/>
          <a:ext cx="678180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Acrobat Document" r:id="rId4" imgW="6781401" imgH="5429144" progId="Acrobat.Document.DC">
                  <p:embed/>
                </p:oleObj>
              </mc:Choice>
              <mc:Fallback>
                <p:oleObj name="Acrobat Document" r:id="rId4" imgW="6781401" imgH="54291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444" y="1168102"/>
                        <a:ext cx="6781800" cy="542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</a:t>
            </a:r>
            <a:r>
              <a:rPr lang="en-US" dirty="0"/>
              <a:t>cooling loads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1876762"/>
            <a:ext cx="3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86% latent / 14% sensible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207891"/>
              </p:ext>
            </p:extLst>
          </p:nvPr>
        </p:nvGraphicFramePr>
        <p:xfrm>
          <a:off x="1191444" y="1168102"/>
          <a:ext cx="678180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Acrobat Document" r:id="rId4" imgW="6781401" imgH="5429144" progId="Acrobat.Document.DC">
                  <p:embed/>
                </p:oleObj>
              </mc:Choice>
              <mc:Fallback>
                <p:oleObj name="Acrobat Document" r:id="rId4" imgW="6781401" imgH="542914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444" y="1168102"/>
                        <a:ext cx="6781800" cy="542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</a:t>
            </a:r>
            <a:r>
              <a:rPr lang="en-US" dirty="0"/>
              <a:t>cooling loads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2512" y="1844824"/>
            <a:ext cx="82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2394770"/>
            <a:ext cx="82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3470" y="2924944"/>
            <a:ext cx="82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3470" y="3430890"/>
            <a:ext cx="82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3470" y="3936835"/>
            <a:ext cx="82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23990</TotalTime>
  <Words>634</Words>
  <Application>Microsoft Office PowerPoint</Application>
  <PresentationFormat>On-screen Show (4:3)</PresentationFormat>
  <Paragraphs>147</Paragraphs>
  <Slides>20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PGothic</vt:lpstr>
      <vt:lpstr>Arial</vt:lpstr>
      <vt:lpstr>Calibri</vt:lpstr>
      <vt:lpstr>Helvetica</vt:lpstr>
      <vt:lpstr>Wingdings</vt:lpstr>
      <vt:lpstr>Office Theme</vt:lpstr>
      <vt:lpstr>Acrobat Document</vt:lpstr>
      <vt:lpstr>Whole building energy modeling of SinBerBEST technologies: Baseline model and examples of energy saving solutions</vt:lpstr>
      <vt:lpstr>Building energy simulation</vt:lpstr>
      <vt:lpstr>Model development process</vt:lpstr>
      <vt:lpstr>Benchmark characteristics</vt:lpstr>
      <vt:lpstr>Benchmark internal loads</vt:lpstr>
      <vt:lpstr>Benchmark energy consumption</vt:lpstr>
      <vt:lpstr>Benchmark cooling loads</vt:lpstr>
      <vt:lpstr>Benchmark cooling loads</vt:lpstr>
      <vt:lpstr>Benchmark cooling loads</vt:lpstr>
      <vt:lpstr>Thrust 3: Daylight control and lamps</vt:lpstr>
      <vt:lpstr>Thrust 4: Increased temperature setpoint</vt:lpstr>
      <vt:lpstr>Thrust 1, 2, 3 and 4: Indoor localization</vt:lpstr>
      <vt:lpstr>Combined strategies</vt:lpstr>
      <vt:lpstr>Results</vt:lpstr>
      <vt:lpstr>Changing envelope construction</vt:lpstr>
      <vt:lpstr>Changing envelope construction</vt:lpstr>
      <vt:lpstr>Cooling load reductions</vt:lpstr>
      <vt:lpstr>Translucent concrete panels</vt:lpstr>
      <vt:lpstr>Overall savings from TC panels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NTU</dc:creator>
  <cp:lastModifiedBy>Paul Raftery</cp:lastModifiedBy>
  <cp:revision>367</cp:revision>
  <dcterms:created xsi:type="dcterms:W3CDTF">2013-10-24T02:27:49Z</dcterms:created>
  <dcterms:modified xsi:type="dcterms:W3CDTF">2016-02-08T21:47:31Z</dcterms:modified>
</cp:coreProperties>
</file>